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sldIdLst>
    <p:sldId id="256" r:id="rId5"/>
    <p:sldId id="312" r:id="rId6"/>
    <p:sldId id="357" r:id="rId7"/>
    <p:sldId id="320" r:id="rId8"/>
    <p:sldId id="364" r:id="rId9"/>
    <p:sldId id="365" r:id="rId10"/>
    <p:sldId id="366" r:id="rId11"/>
    <p:sldId id="354" r:id="rId12"/>
    <p:sldId id="3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D1D2CA-7806-FD49-9AD7-1A68D4B092AC}" v="1138" dt="2024-04-18T15:09:15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23"/>
    <p:restoredTop sz="94604"/>
  </p:normalViewPr>
  <p:slideViewPr>
    <p:cSldViewPr snapToGrid="0">
      <p:cViewPr varScale="1">
        <p:scale>
          <a:sx n="102" d="100"/>
          <a:sy n="102" d="100"/>
        </p:scale>
        <p:origin x="192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4/17/24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4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7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04/18/2024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max_efficiency_parallel_quick_byte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xjmag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c.com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dpi.com/journal/remotesensing/special_issues/AI_rs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earchcomputing.princeton.edu/support/knowledge-base/parallel-code" TargetMode="External"/><Relationship Id="rId4" Type="http://schemas.openxmlformats.org/officeDocument/2006/relationships/hyperlink" Target="http://www.earthmagazine.org/article/todays-weather-forecast-good-strong-chance-improvemen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Quick Byte: Maximizing Efficiency Using Parallelization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>
                <a:cs typeface="Arial"/>
              </a:rPr>
              <a:t>Maximizing Efficiency Using Parallelization</a:t>
            </a:r>
            <a:endParaRPr lang="en-US" dirty="0">
              <a:cs typeface="Arial"/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April 18,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Reyes, Shelley Knuth</a:t>
            </a: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65643" y="1943748"/>
            <a:ext cx="3256013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https://github.com/ResearchComputing/max_efficiency_parallel_quick_byte</a:t>
            </a:r>
            <a:r>
              <a:rPr lang="en-US" sz="1800" b="1" dirty="0">
                <a:latin typeface="Century Gothic"/>
              </a:rPr>
              <a:t> </a:t>
            </a:r>
            <a:endParaRPr lang="en-US" sz="1800" dirty="0">
              <a:latin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What is parallelization?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Types of parallelization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Is parallelization for me?</a:t>
            </a:r>
          </a:p>
          <a:p>
            <a:pPr marL="0" indent="0">
              <a:buNone/>
            </a:pP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parallelization?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6841546" y="5568961"/>
            <a:ext cx="2534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3"/>
              </a:rPr>
              <a:t>https://bxjmag.com</a:t>
            </a:r>
            <a:r>
              <a:rPr lang="en-US" sz="1200" i="1" dirty="0"/>
              <a:t> </a:t>
            </a:r>
          </a:p>
        </p:txBody>
      </p:sp>
      <p:pic>
        <p:nvPicPr>
          <p:cNvPr id="8" name="Picture 7" descr="A tractor working in a field&#10;&#10;Description automatically generated">
            <a:extLst>
              <a:ext uri="{FF2B5EF4-FFF2-40B4-BE49-F238E27FC236}">
                <a16:creationId xmlns:a16="http://schemas.microsoft.com/office/drawing/2014/main" id="{0635A35E-1F2C-1A15-F79B-B36659550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905" y="3024636"/>
            <a:ext cx="4629265" cy="2469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group of red tractors on a field&#10;&#10;Description automatically generated">
            <a:extLst>
              <a:ext uri="{FF2B5EF4-FFF2-40B4-BE49-F238E27FC236}">
                <a16:creationId xmlns:a16="http://schemas.microsoft.com/office/drawing/2014/main" id="{798A390E-5CF7-E54C-9158-2316E9CC6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9373" y="3030530"/>
            <a:ext cx="4625010" cy="2465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30F85C-7D88-63A1-1F72-CFE126564D39}"/>
              </a:ext>
            </a:extLst>
          </p:cNvPr>
          <p:cNvSpPr txBox="1"/>
          <p:nvPr/>
        </p:nvSpPr>
        <p:spPr>
          <a:xfrm>
            <a:off x="520072" y="5568961"/>
            <a:ext cx="28676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6"/>
              </a:rPr>
              <a:t>https://www.freepic.com</a:t>
            </a:r>
            <a:r>
              <a:rPr lang="en-US" sz="1200" i="1" dirty="0"/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831474-7BA8-AF65-50B1-60CEEC652248}"/>
              </a:ext>
            </a:extLst>
          </p:cNvPr>
          <p:cNvCxnSpPr/>
          <p:nvPr/>
        </p:nvCxnSpPr>
        <p:spPr>
          <a:xfrm>
            <a:off x="6064958" y="1553310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729772" y="184076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Serial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06A7050-2FE5-3BBA-271F-26A1F58B261D}"/>
              </a:ext>
            </a:extLst>
          </p:cNvPr>
          <p:cNvSpPr txBox="1">
            <a:spLocks/>
          </p:cNvSpPr>
          <p:nvPr/>
        </p:nvSpPr>
        <p:spPr>
          <a:xfrm>
            <a:off x="7111690" y="186977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Parallel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Types of parallelization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6788" y="2121114"/>
            <a:ext cx="3804679" cy="51480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internal </a:t>
            </a:r>
            <a:r>
              <a:rPr lang="en-US" dirty="0">
                <a:latin typeface="Century Gothic" panose="020B0502020202020204" pitchFamily="34" charset="0"/>
              </a:rPr>
              <a:t>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  <p:pic>
        <p:nvPicPr>
          <p:cNvPr id="10" name="Picture 9" descr="A computer with arrows pointing to the screen&#10;&#10;Description automatically generated with medium confidence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90" y="2831350"/>
            <a:ext cx="4231933" cy="175598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930664" y="2131054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external</a:t>
            </a:r>
            <a:r>
              <a:rPr lang="en-US" dirty="0">
                <a:latin typeface="Century Gothic" panose="020B0502020202020204" pitchFamily="34" charset="0"/>
              </a:rPr>
              <a:t>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A computer network diagram with arrows&#10;&#10;Description automatically generated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8758" y="3048063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076788" y="4812589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930664" y="4812589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5914392-4247-84EB-2C8B-F2A3C4214017}"/>
              </a:ext>
            </a:extLst>
          </p:cNvPr>
          <p:cNvCxnSpPr/>
          <p:nvPr/>
        </p:nvCxnSpPr>
        <p:spPr>
          <a:xfrm>
            <a:off x="6052432" y="1688574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38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Code-external parallelization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8" y="1440492"/>
            <a:ext cx="7161150" cy="44467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Also referred to as: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HTC: High throughput computing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“Embarrassingly” parallel computing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repetitive,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Processing images from satellites, microscopes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Monte Carlo-type statistical modeling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has lots of tools to facilitate HTC!  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latin typeface="Century Gothic" panose="020B0502020202020204" pitchFamily="34" charset="0"/>
                <a:hlinkClick r:id="rId3"/>
              </a:rPr>
              <a:t>https://github.com/ResearchComputing/easy_parallelization_htc_primer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9" name="Picture 8" descr="A close-up of a satellite image&#10;&#10;Description automatically generated">
            <a:extLst>
              <a:ext uri="{FF2B5EF4-FFF2-40B4-BE49-F238E27FC236}">
                <a16:creationId xmlns:a16="http://schemas.microsoft.com/office/drawing/2014/main" id="{C9250AF2-451B-7AF4-5309-F693356B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818" y="1986080"/>
            <a:ext cx="3702485" cy="31379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051B49-2108-E51D-C2A2-909964068B65}"/>
              </a:ext>
            </a:extLst>
          </p:cNvPr>
          <p:cNvSpPr txBox="1"/>
          <p:nvPr/>
        </p:nvSpPr>
        <p:spPr>
          <a:xfrm>
            <a:off x="8075822" y="5124002"/>
            <a:ext cx="38860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/>
              <a:t>Image source: </a:t>
            </a:r>
            <a:r>
              <a:rPr lang="en-US" sz="800" i="1" dirty="0">
                <a:hlinkClick r:id="rId5"/>
              </a:rPr>
              <a:t>https://www.mdpi.com/journal/remotesensing/special_issues/AI_rs</a:t>
            </a:r>
            <a:r>
              <a:rPr lang="en-US" sz="8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809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Code-internal parallelization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7" y="1440493"/>
            <a:ext cx="7461774" cy="47348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Types: 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Shared-memory</a:t>
            </a:r>
            <a:r>
              <a:rPr lang="en-US" dirty="0">
                <a:latin typeface="Century Gothic" panose="020B0502020202020204" pitchFamily="34" charset="0"/>
              </a:rPr>
              <a:t> (“multithreading”)– single </a:t>
            </a:r>
            <a:r>
              <a:rPr lang="en-US" i="1" dirty="0">
                <a:latin typeface="Century Gothic" panose="020B0502020202020204" pitchFamily="34" charset="0"/>
              </a:rPr>
              <a:t>node</a:t>
            </a:r>
            <a:r>
              <a:rPr lang="en-US" dirty="0">
                <a:latin typeface="Century Gothic" panose="020B0502020202020204" pitchFamily="34" charset="0"/>
              </a:rPr>
              <a:t> (computer)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Distributed-memory</a:t>
            </a:r>
            <a:r>
              <a:rPr lang="en-US" dirty="0">
                <a:latin typeface="Century Gothic" panose="020B0502020202020204" pitchFamily="34" charset="0"/>
              </a:rPr>
              <a:t> (“multiprocessing or “MPI”) – multiple nodes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Accelerated</a:t>
            </a:r>
            <a:r>
              <a:rPr lang="en-US" dirty="0">
                <a:latin typeface="Century Gothic" panose="020B0502020202020204" pitchFamily="34" charset="0"/>
              </a:rPr>
              <a:t> -- GPUs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dependent,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Climate or earthquake simulations (PDEs)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Machine learning (GPUs)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supports all types of code-internal parallelization! </a:t>
            </a: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A diagram of a globe&#10;&#10;Description automatically generated">
            <a:extLst>
              <a:ext uri="{FF2B5EF4-FFF2-40B4-BE49-F238E27FC236}">
                <a16:creationId xmlns:a16="http://schemas.microsoft.com/office/drawing/2014/main" id="{292400D6-C23B-E943-1608-09F3C870E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989" y="2148619"/>
            <a:ext cx="3703330" cy="26338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B335F6-DD97-3AD9-E428-76CF600726A3}"/>
              </a:ext>
            </a:extLst>
          </p:cNvPr>
          <p:cNvSpPr txBox="1"/>
          <p:nvPr/>
        </p:nvSpPr>
        <p:spPr>
          <a:xfrm>
            <a:off x="8225989" y="4782436"/>
            <a:ext cx="3548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Image source: </a:t>
            </a:r>
            <a:r>
              <a:rPr lang="en-US" sz="800" b="0" i="0" u="none" strike="noStrike" dirty="0">
                <a:solidFill>
                  <a:srgbClr val="006FCA"/>
                </a:solidFill>
                <a:effectLst/>
                <a:latin typeface="Noto Sans" panose="020B0604020202020204" pitchFamily="34" charset="0"/>
                <a:hlinkClick r:id="rId4"/>
              </a:rPr>
              <a:t>www.earthmagazine.org/article/todays-weather-forecast-good-strong-chance-improvement</a:t>
            </a:r>
            <a:endParaRPr lang="en-US" sz="8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F380F2-54A0-62C8-9D4E-7B54BE358ADA}"/>
              </a:ext>
            </a:extLst>
          </p:cNvPr>
          <p:cNvSpPr txBox="1"/>
          <p:nvPr/>
        </p:nvSpPr>
        <p:spPr>
          <a:xfrm>
            <a:off x="7969363" y="5661878"/>
            <a:ext cx="3366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Century Gothic" panose="020B0502020202020204" pitchFamily="34" charset="0"/>
              </a:rPr>
              <a:t>Information source: </a:t>
            </a:r>
            <a:r>
              <a:rPr lang="en-US" sz="1200" i="1" dirty="0">
                <a:latin typeface="Century Gothic" panose="020B0502020202020204" pitchFamily="34" charset="0"/>
                <a:hlinkClick r:id="rId5"/>
              </a:rPr>
              <a:t>https://researchcomputing.princeton.edu/support/knowledge-base/parallel-code</a:t>
            </a:r>
            <a:r>
              <a:rPr lang="en-US" sz="1200" i="1" dirty="0">
                <a:latin typeface="Century Gothic" panose="020B0502020202020204" pitchFamily="34" charset="0"/>
              </a:rPr>
              <a:t>  </a:t>
            </a: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400252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Additional topics (if time allows)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77" y="1838151"/>
            <a:ext cx="10152401" cy="3447833"/>
          </a:xfrm>
        </p:spPr>
        <p:txBody>
          <a:bodyPr>
            <a:normAutofit fontScale="62500" lnSpcReduction="20000"/>
          </a:bodyPr>
          <a:lstStyle/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Is parallelization for me?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time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memory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Level of effort to parallelize?</a:t>
            </a: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How do I get started with parallelization?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Look for existing code!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Consult with your Research Computing staff</a:t>
            </a:r>
          </a:p>
          <a:p>
            <a:pPr lvl="1">
              <a:lnSpc>
                <a:spcPct val="120000"/>
              </a:lnSpc>
            </a:pPr>
            <a:endParaRPr lang="en-US" sz="4000" dirty="0">
              <a:latin typeface="Century Gothic"/>
            </a:endParaRP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92c16b9d-8c83-445e-a4f4-1fe3d2f43f13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a1519f9a-9d6a-41c1-afc9-552e4069f82f"/>
    <ds:schemaRef ds:uri="7e49f7d3-8802-46ca-9604-495ce27f67f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9393</TotalTime>
  <Words>382</Words>
  <Application>Microsoft Macintosh PowerPoint</Application>
  <PresentationFormat>Widescreen</PresentationFormat>
  <Paragraphs>94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Noto Sans</vt:lpstr>
      <vt:lpstr>CUB Content </vt:lpstr>
      <vt:lpstr>RC Quick Byte: Maximizing Efficiency Using Parallelization</vt:lpstr>
      <vt:lpstr>Maximizing Efficiency Using Parallelization</vt:lpstr>
      <vt:lpstr>Learning Objectives and Outline</vt:lpstr>
      <vt:lpstr>What is parallelization?</vt:lpstr>
      <vt:lpstr>Types of parallelization</vt:lpstr>
      <vt:lpstr>Code-external parallelization</vt:lpstr>
      <vt:lpstr>Code-internal parallelization</vt:lpstr>
      <vt:lpstr>Additional topics (if time allows)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3</cp:revision>
  <dcterms:created xsi:type="dcterms:W3CDTF">2023-01-13T17:07:22Z</dcterms:created>
  <dcterms:modified xsi:type="dcterms:W3CDTF">2024-04-18T15:11:07Z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